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08B5-A256-413B-9EC7-3865E1E64DC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34D1-9428-4317-9409-DB4DD78923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96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276999"/>
          </a:xfrm>
        </p:spPr>
        <p:txBody>
          <a:bodyPr>
            <a:sp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685830" y="4343322"/>
            <a:ext cx="5486309" cy="4037593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163293"/>
            <a:ext cx="9143433" cy="7021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>
          <a:xfrm>
            <a:off x="653102" y="1748538"/>
            <a:ext cx="8033159" cy="285925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s-ES" sz="8000" b="1" dirty="0">
                <a:solidFill>
                  <a:srgbClr val="FFFFFF"/>
                </a:solidFill>
                <a:latin typeface="Arial Black" pitchFamily="18"/>
              </a:rPr>
              <a:t>BONFIRE NIGHT</a:t>
            </a:r>
          </a:p>
        </p:txBody>
      </p:sp>
    </p:spTree>
    <p:extLst>
      <p:ext uri="{BB962C8B-B14F-4D97-AF65-F5344CB8AC3E}">
        <p14:creationId xmlns:p14="http://schemas.microsoft.com/office/powerpoint/2010/main" val="2881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67748" y="1844824"/>
            <a:ext cx="2091560" cy="2449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163274" y="1469635"/>
            <a:ext cx="5056797" cy="4335629"/>
          </a:xfrm>
          <a:prstGeom prst="rect">
            <a:avLst/>
          </a:prstGeom>
          <a:noFill/>
          <a:ln>
            <a:noFill/>
          </a:ln>
        </p:spPr>
        <p:txBody>
          <a:bodyPr vert="horz" lIns="81639" tIns="40820" rIns="81639" bIns="40820" compatLnSpc="0"/>
          <a:lstStyle/>
          <a:p>
            <a:pPr hangingPunct="0"/>
            <a:r>
              <a:rPr lang="en-GB" sz="2400" dirty="0" smtClean="0">
                <a:latin typeface="Verdana" pitchFamily="34"/>
                <a:ea typeface="DejaVu Sans" pitchFamily="2"/>
                <a:cs typeface="DejaVu Sans" pitchFamily="2"/>
              </a:rPr>
              <a:t>In Great Britain, Bonfire Night is associated with the tradition of celebrating the failure of Guy Fawkes' actions on 5 November.</a:t>
            </a:r>
          </a:p>
          <a:p>
            <a:pPr hangingPunct="0"/>
            <a:r>
              <a:rPr lang="en-GB" sz="2400" dirty="0" smtClean="0">
                <a:latin typeface="Verdana" pitchFamily="34"/>
                <a:ea typeface="DejaVu Sans" pitchFamily="2"/>
                <a:cs typeface="DejaVu Sans" pitchFamily="2"/>
              </a:rPr>
              <a:t>This Bonfire Night also has its roots in the sectarian struggle between Protestants and Catholics. </a:t>
            </a:r>
          </a:p>
          <a:p>
            <a:pPr hangingPunct="0"/>
            <a:r>
              <a:rPr lang="en-GB" sz="2400" dirty="0" smtClean="0">
                <a:latin typeface="Verdana" pitchFamily="34"/>
                <a:ea typeface="DejaVu Sans" pitchFamily="2"/>
                <a:cs typeface="DejaVu Sans" pitchFamily="2"/>
              </a:rPr>
              <a:t>It celebrates the Battle of the Boyne of 1690, in which the Protestant William of Orange defeated the Catholic James II.</a:t>
            </a:r>
          </a:p>
          <a:p>
            <a:pPr hangingPunct="0"/>
            <a:endParaRPr lang="en-GB" sz="2400" dirty="0" smtClean="0">
              <a:latin typeface="Verdana" pitchFamily="34"/>
              <a:ea typeface="DejaVu Sans" pitchFamily="2"/>
              <a:cs typeface="DejaVu Sans" pitchFamily="2"/>
            </a:endParaRPr>
          </a:p>
          <a:p>
            <a:pPr hangingPunct="0"/>
            <a:endParaRPr lang="en-GB" sz="2400" dirty="0" smtClean="0">
              <a:latin typeface="Verdana" pitchFamily="34"/>
              <a:ea typeface="DejaVu Sans" pitchFamily="2"/>
              <a:cs typeface="DejaVu Sans" pitchFamily="2"/>
            </a:endParaRPr>
          </a:p>
          <a:p>
            <a:pPr hangingPunct="0"/>
            <a:endParaRPr lang="en-GB" sz="2400" dirty="0" smtClean="0">
              <a:latin typeface="Verdana" pitchFamily="34"/>
              <a:ea typeface="DejaVu Sans" pitchFamily="2"/>
              <a:cs typeface="DejaVu Sans" pitchFamily="2"/>
            </a:endParaRPr>
          </a:p>
          <a:p>
            <a:pPr hangingPunct="0"/>
            <a:endParaRPr lang="en-GB" sz="2400" dirty="0">
              <a:latin typeface="Verdana" pitchFamily="34"/>
              <a:ea typeface="DejaVu Sans" pitchFamily="2"/>
              <a:cs typeface="DejaVu Sans" pitchFamily="2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36096" y="3637449"/>
            <a:ext cx="3410828" cy="2939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Título"/>
          <p:cNvSpPr txBox="1">
            <a:spLocks/>
          </p:cNvSpPr>
          <p:nvPr/>
        </p:nvSpPr>
        <p:spPr>
          <a:xfrm>
            <a:off x="2051720" y="213486"/>
            <a:ext cx="5089790" cy="9244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4000" dirty="0" smtClean="0"/>
              <a:t>ORIGIN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9757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 txBox="1">
            <a:spLocks noGrp="1"/>
          </p:cNvSpPr>
          <p:nvPr>
            <p:ph type="subTitle" idx="4294967295"/>
          </p:nvPr>
        </p:nvSpPr>
        <p:spPr>
          <a:xfrm>
            <a:off x="424843" y="1115616"/>
            <a:ext cx="4795229" cy="5423278"/>
          </a:xfrm>
        </p:spPr>
        <p:txBody>
          <a:bodyPr anchor="ctr"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>
              <a:buNone/>
            </a:pPr>
            <a:r>
              <a:rPr lang="en-US" sz="2400" dirty="0"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</a:rPr>
              <a:t>Bonfire Night</a:t>
            </a:r>
            <a:r>
              <a:rPr lang="en-US" sz="2400" dirty="0">
                <a:latin typeface="Verdana" pitchFamily="34"/>
              </a:rPr>
              <a:t> is an annual event dedicated to bonfires fireworks and </a:t>
            </a:r>
            <a:r>
              <a:rPr lang="en-US" sz="2400" dirty="0" smtClean="0">
                <a:latin typeface="Verdana" pitchFamily="34"/>
              </a:rPr>
              <a:t>celebrations.        Sometimes </a:t>
            </a:r>
            <a:r>
              <a:rPr lang="en-US" sz="2400" dirty="0">
                <a:latin typeface="Verdana" pitchFamily="34"/>
              </a:rPr>
              <a:t>known as St John's Eve, a similar bonfire tradition survives in parts of </a:t>
            </a:r>
            <a:r>
              <a:rPr lang="en-US" sz="2400" dirty="0" smtClean="0">
                <a:latin typeface="Verdana" pitchFamily="34"/>
              </a:rPr>
              <a:t>Scandinavia </a:t>
            </a:r>
            <a:r>
              <a:rPr lang="en-US" sz="2400" dirty="0">
                <a:latin typeface="Verdana" pitchFamily="34"/>
              </a:rPr>
              <a:t>and is known as Walpurgis Night; in Australia, the Queen's </a:t>
            </a:r>
            <a:r>
              <a:rPr lang="en-US" sz="2400" dirty="0" smtClean="0">
                <a:latin typeface="Verdana" pitchFamily="34"/>
              </a:rPr>
              <a:t>Birthday.</a:t>
            </a:r>
          </a:p>
          <a:p>
            <a:pPr marL="0" indent="0">
              <a:buNone/>
            </a:pPr>
            <a:r>
              <a:rPr lang="en-US" sz="2400" dirty="0" smtClean="0">
                <a:latin typeface="Verdana" pitchFamily="34"/>
              </a:rPr>
              <a:t> </a:t>
            </a:r>
            <a:r>
              <a:rPr lang="en-US" sz="2400" dirty="0">
                <a:latin typeface="Verdana" pitchFamily="34"/>
              </a:rPr>
              <a:t>Several other cultures also include night-time celebrations involving bonfires and/or fireworks.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0057" y="1306342"/>
            <a:ext cx="2736825" cy="2267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73732" y="3573825"/>
            <a:ext cx="3412460" cy="2592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2123728" y="217321"/>
            <a:ext cx="5324741" cy="9244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/>
              <a:t>WHAT IS?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046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293896" y="1817121"/>
            <a:ext cx="8686261" cy="4780231"/>
          </a:xfrm>
        </p:spPr>
        <p:txBody>
          <a:bodyPr anchor="ctr"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endParaRPr lang="en-US" sz="2400" dirty="0" smtClean="0">
              <a:latin typeface="Verdana" pitchFamily="34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Verdana" pitchFamily="34"/>
              </a:rPr>
              <a:t>Bonfire </a:t>
            </a:r>
            <a:r>
              <a:rPr lang="en-US" sz="2400" dirty="0">
                <a:latin typeface="Verdana" pitchFamily="34"/>
              </a:rPr>
              <a:t>Night celebrations can pose a risk to public safety due to the possibility of fires, injuries, or fights. For example, in London calls to firefighting services are nearly tripled on Bonfire Nigh</a:t>
            </a:r>
          </a:p>
          <a:p>
            <a:pPr marL="0" indent="0" algn="ctr">
              <a:buNone/>
            </a:pPr>
            <a:endParaRPr lang="en-US" sz="2400" dirty="0">
              <a:latin typeface="Verdana" pitchFamily="34"/>
            </a:endParaRPr>
          </a:p>
          <a:p>
            <a:pPr marL="0" indent="0" algn="ctr">
              <a:buNone/>
            </a:pPr>
            <a:endParaRPr lang="en-US" sz="2400" dirty="0">
              <a:latin typeface="Verdana" pitchFamily="34"/>
            </a:endParaRPr>
          </a:p>
          <a:p>
            <a:pPr marL="0" indent="0" algn="ctr">
              <a:buNone/>
            </a:pPr>
            <a:endParaRPr lang="en-US" sz="2400" dirty="0">
              <a:latin typeface="Verdana" pitchFamily="34"/>
            </a:endParaRPr>
          </a:p>
          <a:p>
            <a:pPr marL="0" indent="0" algn="ctr">
              <a:buNone/>
            </a:pPr>
            <a:endParaRPr lang="en-US" sz="2400" dirty="0">
              <a:latin typeface="Verdana" pitchFamily="34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Verdana" pitchFamily="34"/>
              </a:rPr>
              <a:t>The </a:t>
            </a:r>
            <a:r>
              <a:rPr lang="en-US" sz="2400" dirty="0">
                <a:latin typeface="Verdana" pitchFamily="34"/>
              </a:rPr>
              <a:t>tradition of Bonfire Night has been </a:t>
            </a:r>
            <a:r>
              <a:rPr lang="en-US" sz="2400" dirty="0" smtClean="0">
                <a:latin typeface="Verdana" pitchFamily="34"/>
              </a:rPr>
              <a:t>criticized </a:t>
            </a:r>
            <a:r>
              <a:rPr lang="en-US" sz="2400" dirty="0">
                <a:latin typeface="Verdana" pitchFamily="34"/>
              </a:rPr>
              <a:t>for its environmental impact.</a:t>
            </a:r>
          </a:p>
          <a:p>
            <a:pPr marL="0" indent="0" algn="ctr">
              <a:buNone/>
            </a:pPr>
            <a:endParaRPr lang="en-US" sz="2400" dirty="0">
              <a:latin typeface="Verdana" pitchFamily="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1403648" y="404664"/>
            <a:ext cx="6333025" cy="9244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ENVIRONMENTAL IMPACT</a:t>
            </a:r>
          </a:p>
        </p:txBody>
      </p:sp>
      <p:pic>
        <p:nvPicPr>
          <p:cNvPr id="2050" name="Picture 2" descr="E:\lau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645023"/>
            <a:ext cx="6552727" cy="1887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625047" y="1338342"/>
            <a:ext cx="3951269" cy="4444828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en-US" sz="2400" dirty="0">
                <a:latin typeface="Verdana" pitchFamily="34"/>
              </a:rPr>
              <a:t> Celebrations are held throughout Great Britain, in parts of Northern Ireland, and in some other parts of the Commonwealth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6316" y="1578571"/>
            <a:ext cx="3732926" cy="2823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115616" cy="11156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1409804" y="413867"/>
            <a:ext cx="6333025" cy="9244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905099" y="583716"/>
            <a:ext cx="8228763" cy="584775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defPPr lvl="0">
              <a:buSzPct val="45000"/>
              <a:buFont typeface="StarSymbol"/>
              <a:buNone/>
              <a:defRPr/>
            </a:defPPr>
            <a:lvl1pPr lvl="0" algn="l" defTabSz="457200" rtl="0" eaLnBrk="1" latinLnBrk="0" hangingPunct="1">
              <a:spcBef>
                <a:spcPct val="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buFont typeface="StarSymbol"/>
              <a:buNone/>
            </a:pPr>
            <a:r>
              <a:rPr lang="es-ES" dirty="0" smtClean="0"/>
              <a:t>WHERE IS IT CELEBRATED?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80" y="4005064"/>
            <a:ext cx="3042800" cy="243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irian\AppData\Local\Microsoft\Windows\Temporary Internet Files\Content.IE5\75K4WDQ3\MP900362706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9" y="4812301"/>
            <a:ext cx="3657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122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Presentación en pantalla (4:3)</PresentationFormat>
  <Paragraphs>20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BONFIRE NIGHT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BONFIRE NIGHT</dc:title>
  <cp:lastModifiedBy>María B.</cp:lastModifiedBy>
  <cp:revision>1</cp:revision>
  <dcterms:modified xsi:type="dcterms:W3CDTF">2014-03-10T05:40:06Z</dcterms:modified>
</cp:coreProperties>
</file>